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7" r:id="rId2"/>
    <p:sldId id="278" r:id="rId3"/>
    <p:sldId id="287" r:id="rId4"/>
    <p:sldId id="293" r:id="rId5"/>
    <p:sldId id="286" r:id="rId6"/>
    <p:sldId id="288" r:id="rId7"/>
    <p:sldId id="292" r:id="rId8"/>
    <p:sldId id="291" r:id="rId9"/>
    <p:sldId id="290" r:id="rId10"/>
    <p:sldId id="289" r:id="rId11"/>
    <p:sldId id="285" r:id="rId12"/>
    <p:sldId id="295" r:id="rId13"/>
    <p:sldId id="297" r:id="rId14"/>
    <p:sldId id="296" r:id="rId15"/>
    <p:sldId id="294" r:id="rId16"/>
    <p:sldId id="284" r:id="rId17"/>
    <p:sldId id="301" r:id="rId18"/>
    <p:sldId id="309" r:id="rId19"/>
    <p:sldId id="302" r:id="rId20"/>
    <p:sldId id="300" r:id="rId21"/>
    <p:sldId id="299" r:id="rId22"/>
    <p:sldId id="311" r:id="rId23"/>
    <p:sldId id="310" r:id="rId24"/>
    <p:sldId id="308" r:id="rId25"/>
    <p:sldId id="298" r:id="rId26"/>
    <p:sldId id="306" r:id="rId27"/>
    <p:sldId id="305" r:id="rId28"/>
    <p:sldId id="307" r:id="rId29"/>
    <p:sldId id="279" r:id="rId30"/>
    <p:sldId id="304" r:id="rId31"/>
    <p:sldId id="312" r:id="rId32"/>
    <p:sldId id="313" r:id="rId33"/>
    <p:sldId id="318" r:id="rId34"/>
    <p:sldId id="303" r:id="rId35"/>
    <p:sldId id="315" r:id="rId36"/>
    <p:sldId id="317" r:id="rId37"/>
    <p:sldId id="282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104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C453FE-029B-A025-AF74-D19E4D33BE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744F0-31E6-DE31-D2B8-174BF04DFF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7F3EE8-EFCA-4AE6-80CD-F890A4DF147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DCD07-C928-78AD-542D-C7F5D1BD40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1C1E7-5447-A37A-AABF-90F0C45410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7DE954-8E84-4517-B9DE-C31E548F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8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5CBAC5-309E-41A7-B518-BAB8BDAA8F4E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A1EB6E-96F7-4AA5-865B-9A307BE62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8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74AF2469-A8C8-F8B4-8DEB-776A017CC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84" y="1894329"/>
            <a:ext cx="4230633" cy="30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09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A5E0-88F9-4FE9-BF26-54A005E46E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445451"/>
            <a:ext cx="9144000" cy="2387600"/>
          </a:xfrm>
        </p:spPr>
        <p:txBody>
          <a:bodyPr anchor="b">
            <a:normAutofit/>
          </a:bodyPr>
          <a:lstStyle>
            <a:lvl1pPr algn="l">
              <a:defRPr sz="3600" cap="small" spc="600" baseline="0">
                <a:latin typeface="Montserrat Medium" panose="00000600000000000000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F3AF8-0C8C-4AA6-9844-3B955A36A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547616"/>
            <a:ext cx="9144000" cy="10332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Montserrat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E1A95C-AF06-4809-9CF8-D45982938A9E}"/>
              </a:ext>
            </a:extLst>
          </p:cNvPr>
          <p:cNvCxnSpPr/>
          <p:nvPr userDrawn="1"/>
        </p:nvCxnSpPr>
        <p:spPr>
          <a:xfrm>
            <a:off x="457200" y="4089083"/>
            <a:ext cx="6278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636732E-0A29-5EC3-E0F1-70DDCCB212C3}"/>
              </a:ext>
            </a:extLst>
          </p:cNvPr>
          <p:cNvSpPr/>
          <p:nvPr userDrawn="1"/>
        </p:nvSpPr>
        <p:spPr>
          <a:xfrm flipH="1">
            <a:off x="8182186" y="5655733"/>
            <a:ext cx="4009811" cy="120226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9FA0C71-DA10-DE39-5446-144125FA5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34" y="5528338"/>
            <a:ext cx="1039455" cy="11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1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Divider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544005-3A32-467B-9FED-F362814EA9AB}"/>
              </a:ext>
            </a:extLst>
          </p:cNvPr>
          <p:cNvSpPr/>
          <p:nvPr userDrawn="1"/>
        </p:nvSpPr>
        <p:spPr>
          <a:xfrm>
            <a:off x="1197642" y="9751"/>
            <a:ext cx="11231049" cy="68578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Google Shape;301;p34"/>
          <p:cNvSpPr txBox="1">
            <a:spLocks noGrp="1"/>
          </p:cNvSpPr>
          <p:nvPr>
            <p:ph type="title"/>
          </p:nvPr>
        </p:nvSpPr>
        <p:spPr>
          <a:xfrm>
            <a:off x="1677166" y="2785532"/>
            <a:ext cx="6278113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 b="1" cap="all" spc="600" baseline="0">
                <a:latin typeface="Montserrat Medium" panose="000006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sp>
        <p:nvSpPr>
          <p:cNvPr id="303" name="Google Shape;303;p34"/>
          <p:cNvSpPr/>
          <p:nvPr/>
        </p:nvSpPr>
        <p:spPr>
          <a:xfrm>
            <a:off x="0" y="100"/>
            <a:ext cx="6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77FCBD2-7B41-4419-93CF-36F44DBEC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40"/>
          <a:stretch/>
        </p:blipFill>
        <p:spPr>
          <a:xfrm>
            <a:off x="7518746" y="109457"/>
            <a:ext cx="4909945" cy="663908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223F1C-3A14-4590-A728-AD4DB956725A}"/>
              </a:ext>
            </a:extLst>
          </p:cNvPr>
          <p:cNvCxnSpPr>
            <a:cxnSpLocks/>
          </p:cNvCxnSpPr>
          <p:nvPr userDrawn="1"/>
        </p:nvCxnSpPr>
        <p:spPr>
          <a:xfrm>
            <a:off x="1677167" y="4024362"/>
            <a:ext cx="36787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03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2AF3A701-36C3-9008-346C-21D657C0DBD1}"/>
              </a:ext>
            </a:extLst>
          </p:cNvPr>
          <p:cNvSpPr/>
          <p:nvPr userDrawn="1"/>
        </p:nvSpPr>
        <p:spPr>
          <a:xfrm flipH="1">
            <a:off x="8182186" y="5655733"/>
            <a:ext cx="4009811" cy="120226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CB6E-AD93-4484-9336-C058F9BC6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44" y="1825625"/>
            <a:ext cx="1103985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DF6E68-EEDA-450C-B56A-B1B91AB2010C}"/>
              </a:ext>
            </a:extLst>
          </p:cNvPr>
          <p:cNvCxnSpPr/>
          <p:nvPr userDrawn="1"/>
        </p:nvCxnSpPr>
        <p:spPr>
          <a:xfrm>
            <a:off x="0" y="1377696"/>
            <a:ext cx="62788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9E1E15-239B-456D-8330-DC3B25B3A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944" y="319531"/>
            <a:ext cx="11039856" cy="1325563"/>
          </a:xfrm>
        </p:spPr>
        <p:txBody>
          <a:bodyPr>
            <a:normAutofit/>
          </a:bodyPr>
          <a:lstStyle>
            <a:lvl1pPr>
              <a:defRPr sz="3600" cap="all" spc="600" baseline="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304DA19-D0B3-283B-AEF0-47A1CEDDA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34" y="5528338"/>
            <a:ext cx="1039455" cy="11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6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CB6E-AD93-4484-9336-C058F9BC6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44" y="1825625"/>
            <a:ext cx="11039856" cy="435133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DF6E68-EEDA-450C-B56A-B1B91AB2010C}"/>
              </a:ext>
            </a:extLst>
          </p:cNvPr>
          <p:cNvCxnSpPr/>
          <p:nvPr userDrawn="1"/>
        </p:nvCxnSpPr>
        <p:spPr>
          <a:xfrm>
            <a:off x="0" y="1377696"/>
            <a:ext cx="62788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9E1E15-239B-456D-8330-DC3B25B3A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944" y="221055"/>
            <a:ext cx="11039856" cy="1325563"/>
          </a:xfrm>
        </p:spPr>
        <p:txBody>
          <a:bodyPr>
            <a:normAutofit/>
          </a:bodyPr>
          <a:lstStyle>
            <a:lvl1pPr>
              <a:defRPr sz="3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35FA5B7D-B304-48C7-64D6-3D99205ADA0A}"/>
              </a:ext>
            </a:extLst>
          </p:cNvPr>
          <p:cNvSpPr/>
          <p:nvPr userDrawn="1"/>
        </p:nvSpPr>
        <p:spPr>
          <a:xfrm flipH="1">
            <a:off x="8182186" y="5655733"/>
            <a:ext cx="4009811" cy="120226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AE8E58E-74FD-48EE-FC7F-8C26C5776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34" y="5528338"/>
            <a:ext cx="1039455" cy="11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63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F247F-BE24-444C-AD6C-BB9FDC1EA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8874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3267AA-BAB9-456C-83FB-CD83D7473CAD}"/>
              </a:ext>
            </a:extLst>
          </p:cNvPr>
          <p:cNvCxnSpPr/>
          <p:nvPr userDrawn="1"/>
        </p:nvCxnSpPr>
        <p:spPr>
          <a:xfrm>
            <a:off x="0" y="1377696"/>
            <a:ext cx="62788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58D1A4-A099-42F0-98FC-39D2B19799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25625"/>
            <a:ext cx="5181600" cy="39488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CA3B998-3088-4F36-AA1F-461A61696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008" y="197319"/>
            <a:ext cx="10230592" cy="1325553"/>
          </a:xfrm>
        </p:spPr>
        <p:txBody>
          <a:bodyPr>
            <a:normAutofit/>
          </a:bodyPr>
          <a:lstStyle>
            <a:lvl1pPr>
              <a:defRPr sz="3600" b="0" i="0" cap="all" spc="600" baseline="0">
                <a:solidFill>
                  <a:schemeClr val="accent4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042CF78-98DB-CCAF-30D2-B2AF6E4D76D8}"/>
              </a:ext>
            </a:extLst>
          </p:cNvPr>
          <p:cNvSpPr/>
          <p:nvPr userDrawn="1"/>
        </p:nvSpPr>
        <p:spPr>
          <a:xfrm flipH="1">
            <a:off x="8182186" y="5655733"/>
            <a:ext cx="4009811" cy="120226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70DC89C-0499-CD5D-AB11-488C97974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34" y="5528338"/>
            <a:ext cx="1039455" cy="11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4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8"/>
          <p:cNvSpPr txBox="1">
            <a:spLocks noGrp="1"/>
          </p:cNvSpPr>
          <p:nvPr>
            <p:ph type="title"/>
          </p:nvPr>
        </p:nvSpPr>
        <p:spPr>
          <a:xfrm>
            <a:off x="2931090" y="373722"/>
            <a:ext cx="9186800" cy="3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 cap="all" spc="600" baseline="0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24C9CAD-7E83-43E0-8CB5-763611E5B3D4}"/>
              </a:ext>
            </a:extLst>
          </p:cNvPr>
          <p:cNvCxnSpPr>
            <a:cxnSpLocks/>
          </p:cNvCxnSpPr>
          <p:nvPr userDrawn="1"/>
        </p:nvCxnSpPr>
        <p:spPr>
          <a:xfrm>
            <a:off x="7156618" y="950573"/>
            <a:ext cx="36787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9D06411-4BE4-410F-A26B-D62BDA327F06}"/>
              </a:ext>
            </a:extLst>
          </p:cNvPr>
          <p:cNvSpPr/>
          <p:nvPr userDrawn="1"/>
        </p:nvSpPr>
        <p:spPr>
          <a:xfrm>
            <a:off x="0" y="0"/>
            <a:ext cx="293109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3EC9362-6D82-C5FD-DAF8-5DB8911E8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34" y="5528338"/>
            <a:ext cx="1039455" cy="11065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C09A4-23E1-BFF4-B809-D7CBC45BED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11538" y="1462088"/>
            <a:ext cx="8397875" cy="49086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73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92074-9E2D-449E-B2BC-60A19D0D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7A7ED-B6F5-4F3F-A6D0-5630748F9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30404-0C10-41EC-A20C-682B3BF46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1500-23D1-42FC-AE9B-2940F6A6EF98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7940D-8F17-4FA3-A01F-286D1352A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8B70A-D39C-420A-9452-D437A9C70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EF6A-3F4B-402F-89D1-1ED25E3DD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3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71" r:id="rId3"/>
    <p:sldLayoutId id="2147483650" r:id="rId4"/>
    <p:sldLayoutId id="2147483670" r:id="rId5"/>
    <p:sldLayoutId id="2147483652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white@phikappaphi.org" TargetMode="External"/><Relationship Id="rId2" Type="http://schemas.openxmlformats.org/officeDocument/2006/relationships/hyperlink" Target="mailto:jprince@phikappaphi.or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mailto:chapters@phikappaphi.or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46D4-8597-4E67-B53E-979334B49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445451"/>
            <a:ext cx="11734800" cy="2387600"/>
          </a:xfrm>
        </p:spPr>
        <p:txBody>
          <a:bodyPr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Leading your chapter</a:t>
            </a:r>
            <a:br>
              <a:rPr lang="en-US" sz="4000" dirty="0"/>
            </a:br>
            <a:r>
              <a:rPr lang="en-US" sz="4000" dirty="0"/>
              <a:t>The Honor Society of Phi Kappa Phi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000FD-4C63-4E0E-BC6D-71B65B420F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Jami Prince, Ed.D.</a:t>
            </a:r>
          </a:p>
          <a:p>
            <a:r>
              <a:rPr lang="en-US" sz="3200" i="1" dirty="0"/>
              <a:t>Director of Chapter Services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845C257-1BD3-41F6-725A-0EF598ED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664" y="5064251"/>
            <a:ext cx="1551296" cy="165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1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699790"/>
            <a:ext cx="11039856" cy="43513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/>
              <a:t>How does your chapter decide which faculty, staff, and administrators to initiate?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How do you extend the invitation?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Table talk</a:t>
            </a:r>
          </a:p>
        </p:txBody>
      </p:sp>
    </p:spTree>
    <p:extLst>
      <p:ext uri="{BB962C8B-B14F-4D97-AF65-F5344CB8AC3E}">
        <p14:creationId xmlns:p14="http://schemas.microsoft.com/office/powerpoint/2010/main" val="131402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546618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Have you initiated your campus president?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Have you initiated your provost?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Have you initiated your deans?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your team</a:t>
            </a:r>
          </a:p>
        </p:txBody>
      </p:sp>
    </p:spTree>
    <p:extLst>
      <p:ext uri="{BB962C8B-B14F-4D97-AF65-F5344CB8AC3E}">
        <p14:creationId xmlns:p14="http://schemas.microsoft.com/office/powerpoint/2010/main" val="300913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297" y="1867570"/>
            <a:ext cx="1103985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/>
              <a:t>Have you initiated your registrar?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Have you initiated your advisors?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Have you initiated your campus communications director?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5" y="227980"/>
            <a:ext cx="11039856" cy="1325563"/>
          </a:xfrm>
        </p:spPr>
        <p:txBody>
          <a:bodyPr/>
          <a:lstStyle/>
          <a:p>
            <a:r>
              <a:rPr lang="en-US" b="1" dirty="0"/>
              <a:t>Building your team</a:t>
            </a:r>
          </a:p>
        </p:txBody>
      </p:sp>
    </p:spTree>
    <p:extLst>
      <p:ext uri="{BB962C8B-B14F-4D97-AF65-F5344CB8AC3E}">
        <p14:creationId xmlns:p14="http://schemas.microsoft.com/office/powerpoint/2010/main" val="267953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70A7-72CC-4115-ABB3-B0FCE481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166" y="2785532"/>
            <a:ext cx="9245300" cy="1007600"/>
          </a:xfrm>
        </p:spPr>
        <p:txBody>
          <a:bodyPr/>
          <a:lstStyle/>
          <a:p>
            <a:r>
              <a:rPr lang="en-US" dirty="0"/>
              <a:t>Identifying new leaders</a:t>
            </a:r>
          </a:p>
        </p:txBody>
      </p:sp>
    </p:spTree>
    <p:extLst>
      <p:ext uri="{BB962C8B-B14F-4D97-AF65-F5344CB8AC3E}">
        <p14:creationId xmlns:p14="http://schemas.microsoft.com/office/powerpoint/2010/main" val="226055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48" y="2506662"/>
            <a:ext cx="111286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How does your chapter identify new officers?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How does your chapter identify new student vice presidents?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Table talk</a:t>
            </a:r>
          </a:p>
        </p:txBody>
      </p:sp>
    </p:spTree>
    <p:extLst>
      <p:ext uri="{BB962C8B-B14F-4D97-AF65-F5344CB8AC3E}">
        <p14:creationId xmlns:p14="http://schemas.microsoft.com/office/powerpoint/2010/main" val="381219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49" y="2506662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Find a powerful advocate to support you. The provost’s office is the ideal place to find support for the chapter.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tips….and more</a:t>
            </a:r>
          </a:p>
        </p:txBody>
      </p:sp>
    </p:spTree>
    <p:extLst>
      <p:ext uri="{BB962C8B-B14F-4D97-AF65-F5344CB8AC3E}">
        <p14:creationId xmlns:p14="http://schemas.microsoft.com/office/powerpoint/2010/main" val="38055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144" y="2506662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Ask if service as a chapter officer is recognized as service for tenure and promotion.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</a:t>
            </a:r>
          </a:p>
        </p:txBody>
      </p:sp>
    </p:spTree>
    <p:extLst>
      <p:ext uri="{BB962C8B-B14F-4D97-AF65-F5344CB8AC3E}">
        <p14:creationId xmlns:p14="http://schemas.microsoft.com/office/powerpoint/2010/main" val="268507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299" y="2506662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Ask your provost or deans to recommend future chapter officers.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</a:t>
            </a:r>
          </a:p>
        </p:txBody>
      </p:sp>
    </p:spTree>
    <p:extLst>
      <p:ext uri="{BB962C8B-B14F-4D97-AF65-F5344CB8AC3E}">
        <p14:creationId xmlns:p14="http://schemas.microsoft.com/office/powerpoint/2010/main" val="3254466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681302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Ask for support from your honors college or program.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</a:t>
            </a:r>
          </a:p>
        </p:txBody>
      </p:sp>
    </p:spTree>
    <p:extLst>
      <p:ext uri="{BB962C8B-B14F-4D97-AF65-F5344CB8AC3E}">
        <p14:creationId xmlns:p14="http://schemas.microsoft.com/office/powerpoint/2010/main" val="206255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95" y="2506662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Consider asking people to take on small tasks, such as serving on a committee, which can lead to larger tasks at a later date.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</a:t>
            </a:r>
          </a:p>
        </p:txBody>
      </p:sp>
    </p:spTree>
    <p:extLst>
      <p:ext uri="{BB962C8B-B14F-4D97-AF65-F5344CB8AC3E}">
        <p14:creationId xmlns:p14="http://schemas.microsoft.com/office/powerpoint/2010/main" val="190759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840" y="2043739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Leadership succession</a:t>
            </a:r>
          </a:p>
          <a:p>
            <a:endParaRPr lang="en-US" sz="3800" dirty="0"/>
          </a:p>
          <a:p>
            <a:pPr marL="0" indent="0">
              <a:buNone/>
            </a:pPr>
            <a:r>
              <a:rPr lang="en-US" sz="3800" dirty="0"/>
              <a:t>Resources for chapter officers</a:t>
            </a:r>
          </a:p>
          <a:p>
            <a:endParaRPr lang="en-US" sz="3800" dirty="0"/>
          </a:p>
          <a:p>
            <a:pPr marL="0" indent="0">
              <a:buNone/>
            </a:pPr>
            <a:r>
              <a:rPr lang="en-US" sz="3800" dirty="0"/>
              <a:t>Fall training opportunities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5745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09" y="2428219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Ask people in different units so the executive committee reflects the interdisciplinary nature of Phi Kappa Phi.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</a:t>
            </a:r>
          </a:p>
        </p:txBody>
      </p:sp>
    </p:spTree>
    <p:extLst>
      <p:ext uri="{BB962C8B-B14F-4D97-AF65-F5344CB8AC3E}">
        <p14:creationId xmlns:p14="http://schemas.microsoft.com/office/powerpoint/2010/main" val="1907960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094" y="2798748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Ask librarians.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</a:t>
            </a:r>
          </a:p>
        </p:txBody>
      </p:sp>
    </p:spTree>
    <p:extLst>
      <p:ext uri="{BB962C8B-B14F-4D97-AF65-F5344CB8AC3E}">
        <p14:creationId xmlns:p14="http://schemas.microsoft.com/office/powerpoint/2010/main" val="1394476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15" y="2672913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Ask someone whose skill set matches the open position.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</a:t>
            </a:r>
          </a:p>
        </p:txBody>
      </p:sp>
    </p:spTree>
    <p:extLst>
      <p:ext uri="{BB962C8B-B14F-4D97-AF65-F5344CB8AC3E}">
        <p14:creationId xmlns:p14="http://schemas.microsoft.com/office/powerpoint/2010/main" val="693234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571" y="2506662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Ask those admired by students.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</a:t>
            </a:r>
          </a:p>
        </p:txBody>
      </p:sp>
    </p:spTree>
    <p:extLst>
      <p:ext uri="{BB962C8B-B14F-4D97-AF65-F5344CB8AC3E}">
        <p14:creationId xmlns:p14="http://schemas.microsoft.com/office/powerpoint/2010/main" val="4112032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80" y="2506662"/>
            <a:ext cx="1103985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</a:t>
            </a:r>
            <a:r>
              <a:rPr lang="en-US" sz="3800" dirty="0"/>
              <a:t>Ask in person.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</a:t>
            </a:r>
          </a:p>
        </p:txBody>
      </p:sp>
    </p:spTree>
    <p:extLst>
      <p:ext uri="{BB962C8B-B14F-4D97-AF65-F5344CB8AC3E}">
        <p14:creationId xmlns:p14="http://schemas.microsoft.com/office/powerpoint/2010/main" val="405395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82" y="2506662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Stay in touch with those who say, “Not now”.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</a:t>
            </a:r>
          </a:p>
        </p:txBody>
      </p:sp>
    </p:spTree>
    <p:extLst>
      <p:ext uri="{BB962C8B-B14F-4D97-AF65-F5344CB8AC3E}">
        <p14:creationId xmlns:p14="http://schemas.microsoft.com/office/powerpoint/2010/main" val="1518012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289" y="2506662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Consider the career stage of the faculty member.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</a:t>
            </a:r>
          </a:p>
        </p:txBody>
      </p:sp>
    </p:spTree>
    <p:extLst>
      <p:ext uri="{BB962C8B-B14F-4D97-AF65-F5344CB8AC3E}">
        <p14:creationId xmlns:p14="http://schemas.microsoft.com/office/powerpoint/2010/main" val="3423413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28" y="2439550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Don’t decide for others if they are too busy.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</a:t>
            </a:r>
          </a:p>
        </p:txBody>
      </p:sp>
    </p:spTree>
    <p:extLst>
      <p:ext uri="{BB962C8B-B14F-4D97-AF65-F5344CB8AC3E}">
        <p14:creationId xmlns:p14="http://schemas.microsoft.com/office/powerpoint/2010/main" val="346646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6658" y="2758332"/>
            <a:ext cx="1103985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sz="3800" dirty="0"/>
              <a:t>Be enthusiastic and encouraging.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ten tips</a:t>
            </a:r>
          </a:p>
        </p:txBody>
      </p:sp>
    </p:spTree>
    <p:extLst>
      <p:ext uri="{BB962C8B-B14F-4D97-AF65-F5344CB8AC3E}">
        <p14:creationId xmlns:p14="http://schemas.microsoft.com/office/powerpoint/2010/main" val="534725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70A7-72CC-4115-ABB3-B0FCE481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166" y="2785532"/>
            <a:ext cx="10453315" cy="10076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Resources for chapter officers</a:t>
            </a:r>
          </a:p>
        </p:txBody>
      </p:sp>
    </p:spTree>
    <p:extLst>
      <p:ext uri="{BB962C8B-B14F-4D97-AF65-F5344CB8AC3E}">
        <p14:creationId xmlns:p14="http://schemas.microsoft.com/office/powerpoint/2010/main" val="66141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7450" y="2052128"/>
            <a:ext cx="11039856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</a:t>
            </a:r>
            <a:r>
              <a:rPr lang="en-US" sz="4400" b="1" dirty="0"/>
              <a:t>Just three words…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423804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B65798-DAD5-EB52-6D87-70DBECA17B5C}"/>
              </a:ext>
            </a:extLst>
          </p:cNvPr>
          <p:cNvSpPr/>
          <p:nvPr/>
        </p:nvSpPr>
        <p:spPr>
          <a:xfrm>
            <a:off x="6430539" y="1357135"/>
            <a:ext cx="50949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Jami Prince, Ed.D.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Director of Chapter Services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jprince@phikappaphi.org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Edward White, DMA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Assistant Director of Chapter Services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ewhite@phikappaphi.org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__________________________________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Nicole McAlister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Chapter Communication Coordinator</a:t>
            </a:r>
          </a:p>
          <a:p>
            <a:pPr algn="ctr"/>
            <a:r>
              <a:rPr lang="en-US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chapters@phikappaphi.org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Kay White, DMA</a:t>
            </a:r>
          </a:p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Enrollment Manager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join@phikappaphi.org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sz="16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194B5-9DCB-726E-1B98-59D7AEAB6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158" y="1128956"/>
            <a:ext cx="4352167" cy="56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27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9A8F5-4DC3-2B39-F594-F35D8302C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245" y="1123117"/>
            <a:ext cx="6783254" cy="5636357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BAE049F-FB29-D70B-3DCF-C3D3DCE0FA7A}"/>
              </a:ext>
            </a:extLst>
          </p:cNvPr>
          <p:cNvSpPr/>
          <p:nvPr/>
        </p:nvSpPr>
        <p:spPr>
          <a:xfrm>
            <a:off x="4941116" y="1093782"/>
            <a:ext cx="374400" cy="245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4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9F32D-F8AB-CB81-E9DE-9241F0C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81" y="1143363"/>
            <a:ext cx="7438946" cy="57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0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resources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4D922-FDC9-D387-038A-F98210873C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008739" y="2062813"/>
            <a:ext cx="449256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Chapter officers receive a monthly electronic communication from the Chapter Services Department called “Monthly FYI”.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E4D60-DEA3-E5DD-0F20-83DF52169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22" y="1387176"/>
            <a:ext cx="5249650" cy="451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50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70A7-72CC-4115-ABB3-B0FCE481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166" y="2785532"/>
            <a:ext cx="10444926" cy="1007600"/>
          </a:xfrm>
        </p:spPr>
        <p:txBody>
          <a:bodyPr/>
          <a:lstStyle/>
          <a:p>
            <a:r>
              <a:rPr lang="en-US" dirty="0"/>
              <a:t>Fall training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945911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officer orientation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34B43-7872-1B99-5107-7DDD9478359E}"/>
              </a:ext>
            </a:extLst>
          </p:cNvPr>
          <p:cNvSpPr txBox="1"/>
          <p:nvPr/>
        </p:nvSpPr>
        <p:spPr>
          <a:xfrm>
            <a:off x="1400290" y="2153225"/>
            <a:ext cx="985706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1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Saturday, Aug. 27 | 10 a.m. - 12 p.m. CT</a:t>
            </a:r>
          </a:p>
          <a:p>
            <a:pPr algn="l"/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Embrace your love of learning and join us on Zoom for a chapter officer orientation session! </a:t>
            </a:r>
          </a:p>
        </p:txBody>
      </p:sp>
    </p:spTree>
    <p:extLst>
      <p:ext uri="{BB962C8B-B14F-4D97-AF65-F5344CB8AC3E}">
        <p14:creationId xmlns:p14="http://schemas.microsoft.com/office/powerpoint/2010/main" val="68461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57011"/>
            <a:ext cx="11039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Tuesday, Sep. 20 | 11-11:30 a.m. CT</a:t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In Service to Others: Planning a Fall Service Project</a:t>
            </a:r>
          </a:p>
          <a:p>
            <a:pPr marL="0" indent="0">
              <a:buNone/>
            </a:pP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Thursday, Oct. 27 | 12-12:30 p.m. CT</a:t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Online Resources for Chapter Officers</a:t>
            </a:r>
          </a:p>
          <a:p>
            <a:pPr marL="0" indent="0">
              <a:buNone/>
            </a:pP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Wednesday, Nov. 16 | 1-1:30 p.m. CT</a:t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Building Your Phi Kappa Phi Leadership Team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Coffee Calls</a:t>
            </a:r>
          </a:p>
        </p:txBody>
      </p:sp>
    </p:spTree>
    <p:extLst>
      <p:ext uri="{BB962C8B-B14F-4D97-AF65-F5344CB8AC3E}">
        <p14:creationId xmlns:p14="http://schemas.microsoft.com/office/powerpoint/2010/main" val="2089216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79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70A7-72CC-4115-ABB3-B0FCE481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166" y="2785532"/>
            <a:ext cx="7525557" cy="1007600"/>
          </a:xfrm>
        </p:spPr>
        <p:txBody>
          <a:bodyPr/>
          <a:lstStyle/>
          <a:p>
            <a:r>
              <a:rPr lang="en-US" dirty="0"/>
              <a:t>Building your team</a:t>
            </a:r>
          </a:p>
        </p:txBody>
      </p:sp>
    </p:spTree>
    <p:extLst>
      <p:ext uri="{BB962C8B-B14F-4D97-AF65-F5344CB8AC3E}">
        <p14:creationId xmlns:p14="http://schemas.microsoft.com/office/powerpoint/2010/main" val="74718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4" y="1850792"/>
            <a:ext cx="11039856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325A"/>
              </a:solidFill>
              <a:latin typeface="Montserrat"/>
            </a:endParaRPr>
          </a:p>
          <a:p>
            <a:pPr marL="0" indent="0">
              <a:buNone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25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325A"/>
                </a:solidFill>
                <a:latin typeface="Montserrat"/>
              </a:rPr>
              <a:t>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25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25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Just three words…</a:t>
            </a:r>
            <a:endParaRPr lang="en-US" sz="4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Officer Service</a:t>
            </a:r>
          </a:p>
        </p:txBody>
      </p:sp>
    </p:spTree>
    <p:extLst>
      <p:ext uri="{BB962C8B-B14F-4D97-AF65-F5344CB8AC3E}">
        <p14:creationId xmlns:p14="http://schemas.microsoft.com/office/powerpoint/2010/main" val="280582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44" y="1632678"/>
            <a:ext cx="11039856" cy="4351338"/>
          </a:xfrm>
        </p:spPr>
        <p:txBody>
          <a:bodyPr>
            <a:normAutofit fontScale="70000" lnSpcReduction="20000"/>
          </a:bodyPr>
          <a:lstStyle/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300" dirty="0"/>
              <a:t>Article II, Section 3.1---The elected officers will include at minimum an executive committee composed of: 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300" b="1" dirty="0"/>
              <a:t>President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300" b="1" dirty="0"/>
              <a:t>President-Elect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300" b="1" dirty="0"/>
              <a:t>Secretary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300" b="1" dirty="0"/>
              <a:t>Treasurer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300" b="1" dirty="0"/>
              <a:t>Student Vice President</a:t>
            </a:r>
            <a:r>
              <a:rPr lang="en-US" sz="4300" dirty="0"/>
              <a:t> </a:t>
            </a:r>
          </a:p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300" dirty="0"/>
              <a:t>Additional offices may be established as the chapter may prescribe…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Bylaws</a:t>
            </a:r>
          </a:p>
        </p:txBody>
      </p:sp>
    </p:spTree>
    <p:extLst>
      <p:ext uri="{BB962C8B-B14F-4D97-AF65-F5344CB8AC3E}">
        <p14:creationId xmlns:p14="http://schemas.microsoft.com/office/powerpoint/2010/main" val="136345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400" b="1" dirty="0">
              <a:solidFill>
                <a:srgbClr val="00325A"/>
              </a:solidFill>
              <a:latin typeface="Montserrat"/>
            </a:endParaRPr>
          </a:p>
          <a:p>
            <a:pPr marL="0" indent="0">
              <a:buNone/>
            </a:pPr>
            <a:endParaRPr lang="en-US" sz="4400" b="1" dirty="0">
              <a:solidFill>
                <a:srgbClr val="00325A"/>
              </a:solidFill>
              <a:latin typeface="Montserrat"/>
            </a:endParaRPr>
          </a:p>
          <a:p>
            <a:pPr marL="0" indent="0">
              <a:buNone/>
            </a:pPr>
            <a:r>
              <a:rPr lang="en-US" sz="4400" b="1">
                <a:solidFill>
                  <a:srgbClr val="00325A"/>
                </a:solidFill>
                <a:latin typeface="Montserrat"/>
              </a:rPr>
              <a:t>                </a:t>
            </a:r>
            <a:r>
              <a:rPr lang="en-US" sz="4400">
                <a:solidFill>
                  <a:srgbClr val="00325A"/>
                </a:solidFill>
                <a:latin typeface="Montserrat"/>
              </a:rPr>
              <a:t>Begin </a:t>
            </a:r>
            <a:r>
              <a:rPr lang="en-US" sz="4400" dirty="0">
                <a:solidFill>
                  <a:srgbClr val="00325A"/>
                </a:solidFill>
                <a:latin typeface="Montserrat"/>
              </a:rPr>
              <a:t>with initiation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your team</a:t>
            </a:r>
          </a:p>
        </p:txBody>
      </p:sp>
    </p:spTree>
    <p:extLst>
      <p:ext uri="{BB962C8B-B14F-4D97-AF65-F5344CB8AC3E}">
        <p14:creationId xmlns:p14="http://schemas.microsoft.com/office/powerpoint/2010/main" val="63484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AD70A-6827-43A5-A7F8-5BD2427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67570"/>
            <a:ext cx="1103985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>
                <a:solidFill>
                  <a:srgbClr val="00325A"/>
                </a:solidFill>
                <a:latin typeface="Montserrat"/>
              </a:rPr>
              <a:t>Article III, Section 4--Members of the institution’s faculty, administration, professional staff, alumni, or community leaders who exhibit excellence and high ethical standards may be extended membership.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bylaws</a:t>
            </a:r>
          </a:p>
        </p:txBody>
      </p:sp>
    </p:spTree>
    <p:extLst>
      <p:ext uri="{BB962C8B-B14F-4D97-AF65-F5344CB8AC3E}">
        <p14:creationId xmlns:p14="http://schemas.microsoft.com/office/powerpoint/2010/main" val="42535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3C8B5-844C-4676-9D23-F3CABD0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bylaws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D7CF85-BB16-9C32-5F04-D6F46DFE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1733346"/>
            <a:ext cx="11039475" cy="4351338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100" dirty="0">
                <a:solidFill>
                  <a:srgbClr val="00325A"/>
                </a:solidFill>
                <a:latin typeface="Montserrat"/>
              </a:rPr>
              <a:t>Article III, Section 3.41--The number invited may not exceed 4 percent of the number of students invited by the chapter that year.</a:t>
            </a:r>
          </a:p>
          <a:p>
            <a:pPr marL="0" indent="0">
              <a:buNone/>
            </a:pPr>
            <a:endParaRPr lang="en-US" sz="4100" dirty="0">
              <a:solidFill>
                <a:srgbClr val="00325A"/>
              </a:solidFill>
              <a:latin typeface="Montserrat"/>
            </a:endParaRPr>
          </a:p>
          <a:p>
            <a:pPr marL="0" indent="0">
              <a:buNone/>
            </a:pPr>
            <a:r>
              <a:rPr lang="en-US" sz="4100" dirty="0">
                <a:solidFill>
                  <a:srgbClr val="00325A"/>
                </a:solidFill>
                <a:latin typeface="Montserrat"/>
              </a:rPr>
              <a:t>Article III, Section 3.42--Chapters that invite fewer than 200 students per year may be allowed to initiate a maximum of eight persons per year.</a:t>
            </a:r>
          </a:p>
        </p:txBody>
      </p:sp>
    </p:spTree>
    <p:extLst>
      <p:ext uri="{BB962C8B-B14F-4D97-AF65-F5344CB8AC3E}">
        <p14:creationId xmlns:p14="http://schemas.microsoft.com/office/powerpoint/2010/main" val="2695239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FFFFFF"/>
      </a:dk1>
      <a:lt1>
        <a:srgbClr val="FFFFFF"/>
      </a:lt1>
      <a:dk2>
        <a:srgbClr val="00325A"/>
      </a:dk2>
      <a:lt2>
        <a:srgbClr val="B29B66"/>
      </a:lt2>
      <a:accent1>
        <a:srgbClr val="007FA3"/>
      </a:accent1>
      <a:accent2>
        <a:srgbClr val="006A52"/>
      </a:accent2>
      <a:accent3>
        <a:srgbClr val="FFFFFF"/>
      </a:accent3>
      <a:accent4>
        <a:srgbClr val="00325A"/>
      </a:accent4>
      <a:accent5>
        <a:srgbClr val="B29B66"/>
      </a:accent5>
      <a:accent6>
        <a:srgbClr val="006A52"/>
      </a:accent6>
      <a:hlink>
        <a:srgbClr val="007FA3"/>
      </a:hlink>
      <a:folHlink>
        <a:srgbClr val="B7C9D3"/>
      </a:folHlink>
    </a:clrScheme>
    <a:fontScheme name="Custom 1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</TotalTime>
  <Words>673</Words>
  <Application>Microsoft Office PowerPoint</Application>
  <PresentationFormat>Widescreen</PresentationFormat>
  <Paragraphs>119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Narrow</vt:lpstr>
      <vt:lpstr>Calibri</vt:lpstr>
      <vt:lpstr>Montserrat</vt:lpstr>
      <vt:lpstr>Montserrat Medium</vt:lpstr>
      <vt:lpstr>Montserrat SemiBold</vt:lpstr>
      <vt:lpstr>Office Theme</vt:lpstr>
      <vt:lpstr> Leading your chapter The Honor Society of Phi Kappa Phi</vt:lpstr>
      <vt:lpstr>Agenda</vt:lpstr>
      <vt:lpstr>Introductions</vt:lpstr>
      <vt:lpstr>Building your team</vt:lpstr>
      <vt:lpstr>Chapter Officer Service</vt:lpstr>
      <vt:lpstr>Bylaws</vt:lpstr>
      <vt:lpstr>Building your team</vt:lpstr>
      <vt:lpstr>bylaws</vt:lpstr>
      <vt:lpstr>bylaws</vt:lpstr>
      <vt:lpstr>Table talk</vt:lpstr>
      <vt:lpstr>Building your team</vt:lpstr>
      <vt:lpstr>Building your team</vt:lpstr>
      <vt:lpstr>Identifying new leaders</vt:lpstr>
      <vt:lpstr>Table talk</vt:lpstr>
      <vt:lpstr>Top Ten tips….and more</vt:lpstr>
      <vt:lpstr>Top Ten Tips</vt:lpstr>
      <vt:lpstr>Top Ten Tips</vt:lpstr>
      <vt:lpstr>Top ten tips</vt:lpstr>
      <vt:lpstr>Top ten tips</vt:lpstr>
      <vt:lpstr>Top ten tips</vt:lpstr>
      <vt:lpstr>Top ten tips</vt:lpstr>
      <vt:lpstr>Top ten tips</vt:lpstr>
      <vt:lpstr>Top ten tips</vt:lpstr>
      <vt:lpstr>Top ten tips</vt:lpstr>
      <vt:lpstr>Top ten tips</vt:lpstr>
      <vt:lpstr>Top ten tips</vt:lpstr>
      <vt:lpstr>Top ten tips</vt:lpstr>
      <vt:lpstr>Top ten tips</vt:lpstr>
      <vt:lpstr> Resources for chapter officers</vt:lpstr>
      <vt:lpstr>resources</vt:lpstr>
      <vt:lpstr>resources</vt:lpstr>
      <vt:lpstr>resources</vt:lpstr>
      <vt:lpstr>resources</vt:lpstr>
      <vt:lpstr>Fall training opportunities</vt:lpstr>
      <vt:lpstr>Chapter officer orientation</vt:lpstr>
      <vt:lpstr>Coffee Calls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Initiation</dc:title>
  <dc:creator>Alyssa Perez</dc:creator>
  <cp:lastModifiedBy>Jami Prince</cp:lastModifiedBy>
  <cp:revision>82</cp:revision>
  <cp:lastPrinted>2022-07-26T13:21:38Z</cp:lastPrinted>
  <dcterms:created xsi:type="dcterms:W3CDTF">2020-09-28T21:03:10Z</dcterms:created>
  <dcterms:modified xsi:type="dcterms:W3CDTF">2022-08-10T19:43:05Z</dcterms:modified>
</cp:coreProperties>
</file>