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3"/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Asap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customXml" Target="../customXml/item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0" Type="http://schemas.openxmlformats.org/officeDocument/2006/relationships/slide" Target="slides/slide15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1" Type="http://schemas.openxmlformats.org/officeDocument/2006/relationships/customXml" Target="../customXml/item3.xml"/><Relationship Id="rId24" Type="http://schemas.openxmlformats.org/officeDocument/2006/relationships/slide" Target="slides/slide19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font" Target="fonts/Asap-italic.fntdata"/><Relationship Id="rId40" Type="http://schemas.openxmlformats.org/officeDocument/2006/relationships/customXml" Target="../customXml/item2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font" Target="fonts/Asap-bold.fntdata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Asap-regular.fntdata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schemas.openxmlformats.org/officeDocument/2006/relationships/font" Target="fonts/Asap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59733cd083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259733cd0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c55d595aa_0_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5c55d595a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5c55d595aa_0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5c55d595a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c55d595aa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5c55d595a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9733cd083_0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59733cd08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a5abf7f8_0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0a5abf7f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9733cd083_0_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59733cd08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9733cd083_0_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59733cd08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59733cd083_0_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59733cd08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9733cd083_0_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9733cd08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9733cd083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59733cd08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0bfe1cd1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30bfe1cd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59733cd083_0_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59733cd08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9733cd083_0_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59733cd08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9733cd083_0_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9733cd083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c55d595aa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5c55d595a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59733cd083_0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59733cd08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c55d595aa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5c55d595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5c55d595aa_0_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5c55d595a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c55d595aa_0_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5c55d595a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c55d595aa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5c55d595a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5c55d595aa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5c55d595a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0a5abf7f8_0_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30a5abf7f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a5abf7f8_0_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a5abf7f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9733cd083_0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9733cd08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9733cd083_0_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9733cd08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59733cd083_0_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59733cd08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9733cd083_0_9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9733cd08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9733cd083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59733cd08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504325"/>
            <a:ext cx="9144000" cy="639300"/>
          </a:xfrm>
          <a:prstGeom prst="rect">
            <a:avLst/>
          </a:prstGeom>
          <a:solidFill>
            <a:srgbClr val="1583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-543080" y="4611750"/>
            <a:ext cx="894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>
              <a:buNone/>
              <a:defRPr sz="1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defRPr>
            </a:lvl2pPr>
            <a:lvl3pPr lvl="2">
              <a:buNone/>
              <a:defRPr sz="1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defRPr>
            </a:lvl3pPr>
            <a:lvl4pPr lvl="3">
              <a:buNone/>
              <a:defRPr sz="1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defRPr>
            </a:lvl4pPr>
            <a:lvl5pPr lvl="4">
              <a:buNone/>
              <a:defRPr sz="1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defRPr>
            </a:lvl5pPr>
            <a:lvl6pPr lvl="5">
              <a:buNone/>
              <a:defRPr sz="1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defRPr>
            </a:lvl6pPr>
            <a:lvl7pPr lvl="6">
              <a:buNone/>
              <a:defRPr sz="1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defRPr>
            </a:lvl7pPr>
            <a:lvl8pPr lvl="7">
              <a:buNone/>
              <a:defRPr sz="1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defRPr>
            </a:lvl8pPr>
            <a:lvl9pPr lvl="8">
              <a:buNone/>
              <a:defRPr sz="1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overtown_business_solutions.png" id="12" name="Google Shape;12;p2"/>
          <p:cNvPicPr preferRelativeResize="0"/>
          <p:nvPr/>
        </p:nvPicPr>
        <p:blipFill rotWithShape="1">
          <a:blip r:embed="rId2">
            <a:alphaModFix amt="1000"/>
          </a:blip>
          <a:srcRect b="35745" l="0" r="0" t="0"/>
          <a:stretch/>
        </p:blipFill>
        <p:spPr>
          <a:xfrm>
            <a:off x="1445950" y="2486150"/>
            <a:ext cx="3849276" cy="5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9175" y="4660175"/>
            <a:ext cx="1847925" cy="29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556790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6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8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1" name="Google Shape;31;p8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6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90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lack-files.com/T0S6Z7PFY-F05K3C3E17F-80e3c5464d" TargetMode="External"/><Relationship Id="rId4" Type="http://schemas.openxmlformats.org/officeDocument/2006/relationships/hyperlink" Target="https://slack-files.com/T0S6Z7PFY-F05JRPWEV55-f279654b33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facebook.com/phikappaphichapter045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457200" y="1058900"/>
            <a:ext cx="8229600" cy="132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Leadership Lessons from the First Vice Presidents for Students</a:t>
            </a:r>
            <a:endParaRPr>
              <a:solidFill>
                <a:srgbClr val="1C4587"/>
              </a:solidFill>
            </a:endParaRPr>
          </a:p>
        </p:txBody>
      </p:sp>
      <p:pic>
        <p:nvPicPr>
          <p:cNvPr id="42" name="Google Shape;4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813" y="2920350"/>
            <a:ext cx="6294374" cy="14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The Inaugural Council of Students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38" y="877648"/>
            <a:ext cx="6061330" cy="4025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The Inaugural Council of Students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38" y="887473"/>
            <a:ext cx="6061330" cy="4025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The Inaugural Council of Students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09" name="Google Shape;1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38" y="887473"/>
            <a:ext cx="6061330" cy="4025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Inaugural</a:t>
            </a:r>
            <a:r>
              <a:rPr lang="en-US">
                <a:solidFill>
                  <a:srgbClr val="1C4587"/>
                </a:solidFill>
              </a:rPr>
              <a:t> COS Accomplishments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5" name="Google Shape;115;p24"/>
          <p:cNvSpPr txBox="1"/>
          <p:nvPr/>
        </p:nvSpPr>
        <p:spPr>
          <a:xfrm>
            <a:off x="1333050" y="1324475"/>
            <a:ext cx="6477900" cy="30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Formed in 2010 w/ 10 SVPs from 5 regions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Created the first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PKP SVP Handbook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Created the first </a:t>
            </a:r>
            <a:r>
              <a:rPr lang="en-US" sz="2400" u="sng">
                <a:solidFill>
                  <a:schemeClr val="hlink"/>
                </a:solidFill>
                <a:hlinkClick r:id="rId4"/>
              </a:rPr>
              <a:t>PKP COS Guidebook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Established the framework for future COS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National Service Project Initiative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Partnering for Success Workshops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COS participated at several inductions</a:t>
            </a:r>
            <a:endParaRPr sz="2400">
              <a:solidFill>
                <a:srgbClr val="1C4587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alphaUcPeriod"/>
            </a:pPr>
            <a:r>
              <a:rPr lang="en-US" sz="2400">
                <a:solidFill>
                  <a:srgbClr val="1C4587"/>
                </a:solidFill>
              </a:rPr>
              <a:t>Most notably, UP-Manila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type="title"/>
          </p:nvPr>
        </p:nvSpPr>
        <p:spPr>
          <a:xfrm>
            <a:off x="457200" y="15524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The </a:t>
            </a:r>
            <a:r>
              <a:rPr lang="en-US">
                <a:solidFill>
                  <a:srgbClr val="1C4587"/>
                </a:solidFill>
              </a:rPr>
              <a:t>Inaugural</a:t>
            </a:r>
            <a:r>
              <a:rPr lang="en-US">
                <a:solidFill>
                  <a:srgbClr val="1C4587"/>
                </a:solidFill>
              </a:rPr>
              <a:t> VP for Students</a:t>
            </a:r>
            <a:endParaRPr>
              <a:solidFill>
                <a:srgbClr val="1C4587"/>
              </a:solidFill>
            </a:endParaRPr>
          </a:p>
        </p:txBody>
      </p:sp>
      <p:pic>
        <p:nvPicPr>
          <p:cNvPr id="121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2675" y="877300"/>
            <a:ext cx="3178650" cy="409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3173774"/>
            <a:ext cx="3283600" cy="15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8675" y="2189850"/>
            <a:ext cx="3456801" cy="229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Lessons from the SVP Handbook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29" name="Google Shape;129;p26"/>
          <p:cNvSpPr txBox="1"/>
          <p:nvPr/>
        </p:nvSpPr>
        <p:spPr>
          <a:xfrm>
            <a:off x="1104750" y="1200275"/>
            <a:ext cx="6934500" cy="3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To promote PKP, you must know PKP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Ideas to strengthen your local chapter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Setting up a “Blitz” on your campus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Giveaways and Phi Kappa Phi swag are 😎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Set </a:t>
            </a:r>
            <a:r>
              <a:rPr lang="en-US" sz="2400">
                <a:solidFill>
                  <a:srgbClr val="1C4587"/>
                </a:solidFill>
              </a:rPr>
              <a:t>consistent</a:t>
            </a:r>
            <a:r>
              <a:rPr lang="en-US" sz="2400">
                <a:solidFill>
                  <a:srgbClr val="1C4587"/>
                </a:solidFill>
              </a:rPr>
              <a:t> chapter meetings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Become a campus recognized student org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Understanding the importance of Inductions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Your time as SVP is brief, make the most of it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A</a:t>
            </a:r>
            <a:r>
              <a:rPr lang="en-US">
                <a:solidFill>
                  <a:srgbClr val="1C4587"/>
                </a:solidFill>
              </a:rPr>
              <a:t> Strong PKP Chapter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38" y="907123"/>
            <a:ext cx="6061332" cy="4025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C4587"/>
                </a:solidFill>
              </a:rPr>
              <a:t>A Strong PKP Chapter</a:t>
            </a:r>
            <a:endParaRPr>
              <a:solidFill>
                <a:srgbClr val="1C4587"/>
              </a:solidFill>
            </a:endParaRPr>
          </a:p>
        </p:txBody>
      </p:sp>
      <p:pic>
        <p:nvPicPr>
          <p:cNvPr id="141" name="Google Shape;1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25" y="897298"/>
            <a:ext cx="6061332" cy="4025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Lessons from the UP-Manila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47" name="Google Shape;147;p29"/>
          <p:cNvSpPr txBox="1"/>
          <p:nvPr/>
        </p:nvSpPr>
        <p:spPr>
          <a:xfrm>
            <a:off x="1444350" y="1043225"/>
            <a:ext cx="63513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Phi Kappa Phi is in their DNA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Strong chapter leadership with a clear succession plan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Well known </a:t>
            </a:r>
            <a:r>
              <a:rPr lang="en-US" sz="2400">
                <a:solidFill>
                  <a:srgbClr val="1C4587"/>
                </a:solidFill>
              </a:rPr>
              <a:t>presence</a:t>
            </a:r>
            <a:r>
              <a:rPr lang="en-US" sz="2400">
                <a:solidFill>
                  <a:srgbClr val="1C4587"/>
                </a:solidFill>
              </a:rPr>
              <a:t> on campus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Amazing marketing</a:t>
            </a:r>
            <a:endParaRPr sz="2400">
              <a:solidFill>
                <a:srgbClr val="1C4587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alphaUcPeriod"/>
            </a:pPr>
            <a:r>
              <a:rPr lang="en-US" sz="2400">
                <a:solidFill>
                  <a:srgbClr val="1C4587"/>
                </a:solidFill>
              </a:rPr>
              <a:t>They have a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Facebook Page</a:t>
            </a:r>
            <a:r>
              <a:rPr lang="en-US" sz="2400">
                <a:solidFill>
                  <a:srgbClr val="1C4587"/>
                </a:solidFill>
              </a:rPr>
              <a:t> with almost 4,000 Followers 🤯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Their induction ceremonies are basically the Academy Awards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Passion for Your Local Chapter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53" name="Google Shape;15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175" y="944650"/>
            <a:ext cx="5219650" cy="389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/>
          <p:nvPr>
            <p:ph type="title"/>
          </p:nvPr>
        </p:nvSpPr>
        <p:spPr>
          <a:xfrm>
            <a:off x="457200" y="1619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Agenda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8" name="Google Shape;48;p13"/>
          <p:cNvSpPr txBox="1"/>
          <p:nvPr/>
        </p:nvSpPr>
        <p:spPr>
          <a:xfrm>
            <a:off x="1444350" y="925425"/>
            <a:ext cx="6255300" cy="3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Introductions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The </a:t>
            </a:r>
            <a:r>
              <a:rPr lang="en-US" sz="2400">
                <a:solidFill>
                  <a:srgbClr val="1C4587"/>
                </a:solidFill>
              </a:rPr>
              <a:t>Inaugural</a:t>
            </a:r>
            <a:r>
              <a:rPr lang="en-US" sz="2400">
                <a:solidFill>
                  <a:srgbClr val="1C4587"/>
                </a:solidFill>
              </a:rPr>
              <a:t> Council </a:t>
            </a:r>
            <a:r>
              <a:rPr lang="en-US" sz="2400">
                <a:solidFill>
                  <a:srgbClr val="1C4587"/>
                </a:solidFill>
              </a:rPr>
              <a:t>o</a:t>
            </a:r>
            <a:r>
              <a:rPr lang="en-US" sz="2400">
                <a:solidFill>
                  <a:srgbClr val="1C4587"/>
                </a:solidFill>
              </a:rPr>
              <a:t>f Students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The </a:t>
            </a:r>
            <a:r>
              <a:rPr lang="en-US" sz="2400">
                <a:solidFill>
                  <a:srgbClr val="1C4587"/>
                </a:solidFill>
              </a:rPr>
              <a:t>Inaugural </a:t>
            </a:r>
            <a:r>
              <a:rPr lang="en-US" sz="2400">
                <a:solidFill>
                  <a:srgbClr val="1C4587"/>
                </a:solidFill>
              </a:rPr>
              <a:t>VP for Students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Lessons from the SVP Handbook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Lessons from a Strong PKP Chapter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Using Leadership to Explain PKP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Ideas to Strengthen Your Local Chapter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Break-out Session: Chapter Ideas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Leadership Advice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Q&amp;A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/>
          <p:nvPr>
            <p:ph type="title"/>
          </p:nvPr>
        </p:nvSpPr>
        <p:spPr>
          <a:xfrm>
            <a:off x="191100" y="175500"/>
            <a:ext cx="87618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Using Leadership to Explain PKP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59" name="Google Shape;159;p31"/>
          <p:cNvSpPr txBox="1"/>
          <p:nvPr/>
        </p:nvSpPr>
        <p:spPr>
          <a:xfrm>
            <a:off x="1558800" y="1013825"/>
            <a:ext cx="6109200" cy="3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Highly Selective Membership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Leadership Opportunities</a:t>
            </a:r>
            <a:endParaRPr sz="2400">
              <a:solidFill>
                <a:srgbClr val="1C4587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alphaUcPeriod"/>
            </a:pPr>
            <a:r>
              <a:rPr lang="en-US" sz="2400">
                <a:solidFill>
                  <a:srgbClr val="1C4587"/>
                </a:solidFill>
              </a:rPr>
              <a:t>Council of Students, VP for Students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People Trust People, Not Paper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Personally invite all potential members</a:t>
            </a:r>
            <a:endParaRPr sz="2400">
              <a:solidFill>
                <a:srgbClr val="1C4587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alphaUcPeriod"/>
            </a:pPr>
            <a:r>
              <a:rPr lang="en-US" sz="2400">
                <a:solidFill>
                  <a:srgbClr val="1C4587"/>
                </a:solidFill>
              </a:rPr>
              <a:t>Best done through an event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The Value of PKP Awards</a:t>
            </a:r>
            <a:endParaRPr sz="2400">
              <a:solidFill>
                <a:srgbClr val="1C4587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alphaUcPeriod"/>
            </a:pPr>
            <a:r>
              <a:rPr lang="en-US" sz="2400">
                <a:solidFill>
                  <a:srgbClr val="1C4587"/>
                </a:solidFill>
              </a:rPr>
              <a:t>$1,300,000 Awarded Annually</a:t>
            </a:r>
            <a:endParaRPr sz="2400">
              <a:solidFill>
                <a:srgbClr val="1C4587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alphaUcPeriod"/>
            </a:pPr>
            <a:r>
              <a:rPr lang="en-US" sz="2400">
                <a:solidFill>
                  <a:srgbClr val="1C4587"/>
                </a:solidFill>
              </a:rPr>
              <a:t>10 Award Categories</a:t>
            </a:r>
            <a:endParaRPr sz="2400">
              <a:solidFill>
                <a:srgbClr val="1C4587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alphaUcPeriod"/>
            </a:pPr>
            <a:r>
              <a:rPr lang="en-US" sz="2400">
                <a:solidFill>
                  <a:srgbClr val="1C4587"/>
                </a:solidFill>
              </a:rPr>
              <a:t>Study Abroad Award ($1,000/each)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>
            <p:ph type="title"/>
          </p:nvPr>
        </p:nvSpPr>
        <p:spPr>
          <a:xfrm>
            <a:off x="191100" y="175500"/>
            <a:ext cx="87618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Ideas to Strengthen Your Local Chapter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65" name="Google Shape;165;p32"/>
          <p:cNvSpPr txBox="1"/>
          <p:nvPr/>
        </p:nvSpPr>
        <p:spPr>
          <a:xfrm>
            <a:off x="1224450" y="1148875"/>
            <a:ext cx="66951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Reference the SVP Handbook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Induct Freshmen/Sophomores for longevity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Create a sense of community/passion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Connect with other SVPs from your region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Build a relationship with PKP HQ</a:t>
            </a:r>
            <a:endParaRPr sz="2400">
              <a:solidFill>
                <a:srgbClr val="1C4587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alphaUcPeriod"/>
            </a:pPr>
            <a:r>
              <a:rPr lang="en-US" sz="2400">
                <a:solidFill>
                  <a:srgbClr val="1C4587"/>
                </a:solidFill>
              </a:rPr>
              <a:t>They want to help you!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Stay connected with local chapter alumni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Send words of encouragement to all chapter members at the start of each semester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Breakout Session: Chapter Ideas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71" name="Google Shape;171;p33"/>
          <p:cNvSpPr txBox="1"/>
          <p:nvPr/>
        </p:nvSpPr>
        <p:spPr>
          <a:xfrm>
            <a:off x="1396350" y="1511050"/>
            <a:ext cx="6351300" cy="24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Breakout into groups of 6-8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What’s the best leadership advice you have ever received?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How can Phi Kappa Phi be better?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How can you better lead your chapter?</a:t>
            </a:r>
            <a:endParaRPr sz="2400">
              <a:solidFill>
                <a:srgbClr val="1C458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AutoNum type="romanUcPeriod"/>
            </a:pPr>
            <a:r>
              <a:rPr lang="en-US" sz="2400">
                <a:solidFill>
                  <a:srgbClr val="1C4587"/>
                </a:solidFill>
              </a:rPr>
              <a:t>How can you increase </a:t>
            </a:r>
            <a:r>
              <a:rPr lang="en-US" sz="2400">
                <a:solidFill>
                  <a:srgbClr val="1C4587"/>
                </a:solidFill>
              </a:rPr>
              <a:t>initiation</a:t>
            </a:r>
            <a:r>
              <a:rPr lang="en-US" sz="2400">
                <a:solidFill>
                  <a:srgbClr val="1C4587"/>
                </a:solidFill>
              </a:rPr>
              <a:t>?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Leadership Advice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77" name="Google Shape;177;p34"/>
          <p:cNvSpPr txBox="1"/>
          <p:nvPr/>
        </p:nvSpPr>
        <p:spPr>
          <a:xfrm>
            <a:off x="4642225" y="1332050"/>
            <a:ext cx="37992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1C4587"/>
                </a:solidFill>
              </a:rPr>
              <a:t>“</a:t>
            </a:r>
            <a:r>
              <a:rPr lang="en-US" sz="3500">
                <a:solidFill>
                  <a:srgbClr val="1C4587"/>
                </a:solidFill>
              </a:rPr>
              <a:t>You can delegate authority, not responsibility.” -Dion Joannou (Accedian)</a:t>
            </a:r>
            <a:endParaRPr sz="3500">
              <a:solidFill>
                <a:srgbClr val="1C4587"/>
              </a:solidFill>
            </a:endParaRPr>
          </a:p>
        </p:txBody>
      </p:sp>
      <p:pic>
        <p:nvPicPr>
          <p:cNvPr id="178" name="Google Shape;1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250" y="907098"/>
            <a:ext cx="3018828" cy="4025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Leadership Advice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84" name="Google Shape;1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375" y="1016025"/>
            <a:ext cx="7591251" cy="38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Leadership Advice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90" name="Google Shape;1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8600" y="936548"/>
            <a:ext cx="5366803" cy="4025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Leadership Advice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96" name="Google Shape;196;p37"/>
          <p:cNvSpPr txBox="1"/>
          <p:nvPr/>
        </p:nvSpPr>
        <p:spPr>
          <a:xfrm>
            <a:off x="1444350" y="1363800"/>
            <a:ext cx="6351300" cy="24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4587"/>
                </a:solidFill>
              </a:rPr>
              <a:t>Let’s think about adversity.</a:t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4587"/>
                </a:solidFill>
              </a:rPr>
              <a:t>Especially when things are going well: in college, performing well academically, getting involved.</a:t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4587"/>
                </a:solidFill>
              </a:rPr>
              <a:t>Then, the longer it takes to materialize, the higher the stakes are </a:t>
            </a:r>
            <a:r>
              <a:rPr lang="en-US" sz="2400">
                <a:solidFill>
                  <a:srgbClr val="1C4587"/>
                </a:solidFill>
              </a:rPr>
              <a:t>when</a:t>
            </a:r>
            <a:r>
              <a:rPr lang="en-US" sz="2400">
                <a:solidFill>
                  <a:srgbClr val="1C4587"/>
                </a:solidFill>
              </a:rPr>
              <a:t> it happens.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Leadership Advice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02" name="Google Shape;202;p38"/>
          <p:cNvSpPr txBox="1"/>
          <p:nvPr/>
        </p:nvSpPr>
        <p:spPr>
          <a:xfrm>
            <a:off x="1444350" y="1363800"/>
            <a:ext cx="6351300" cy="24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4587"/>
                </a:solidFill>
              </a:rPr>
              <a:t>How can you stay “in it” and stay engaged despite experiencing adversity?</a:t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4587"/>
                </a:solidFill>
              </a:rPr>
              <a:t>Humility is one idea;</a:t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4587"/>
                </a:solidFill>
              </a:rPr>
              <a:t>Mission or purpose is another idea.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Leadership Advice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08" name="Google Shape;208;p39"/>
          <p:cNvSpPr txBox="1"/>
          <p:nvPr/>
        </p:nvSpPr>
        <p:spPr>
          <a:xfrm>
            <a:off x="1444350" y="1363800"/>
            <a:ext cx="6351300" cy="24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4587"/>
                </a:solidFill>
              </a:rPr>
              <a:t>“If you see a turtle on a fence post, you know it didn’t get there by itself.” </a:t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4587"/>
                </a:solidFill>
              </a:rPr>
              <a:t>“If you can hit a baseball 33 percent of the time for your </a:t>
            </a:r>
            <a:r>
              <a:rPr lang="en-US" sz="2400">
                <a:solidFill>
                  <a:srgbClr val="1C4587"/>
                </a:solidFill>
              </a:rPr>
              <a:t>whole career, you’re in the </a:t>
            </a:r>
            <a:br>
              <a:rPr lang="en-US" sz="2400">
                <a:solidFill>
                  <a:srgbClr val="1C4587"/>
                </a:solidFill>
              </a:rPr>
            </a:br>
            <a:r>
              <a:rPr lang="en-US" sz="2400">
                <a:solidFill>
                  <a:srgbClr val="1C4587"/>
                </a:solidFill>
              </a:rPr>
              <a:t>Hall of Fame.”</a:t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4587"/>
                </a:solidFill>
              </a:rPr>
              <a:t>“You have to be willing to pump gas.”</a:t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0"/>
          <p:cNvSpPr txBox="1"/>
          <p:nvPr>
            <p:ph type="title"/>
          </p:nvPr>
        </p:nvSpPr>
        <p:spPr>
          <a:xfrm>
            <a:off x="999000" y="1671150"/>
            <a:ext cx="7146000" cy="180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1C4587"/>
                </a:solidFill>
              </a:rPr>
              <a:t>Q&amp;A</a:t>
            </a:r>
            <a:endParaRPr sz="12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Jeffry Harrison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54" name="Google Shape;5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25" y="907012"/>
            <a:ext cx="2679824" cy="398277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/>
        </p:nvSpPr>
        <p:spPr>
          <a:xfrm>
            <a:off x="3466950" y="1051900"/>
            <a:ext cx="5677200" cy="3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Inaugural PKP Council of Students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Inaugural</a:t>
            </a:r>
            <a:r>
              <a:rPr lang="en-US" sz="2000">
                <a:solidFill>
                  <a:srgbClr val="1C4587"/>
                </a:solidFill>
              </a:rPr>
              <a:t> VP for Students on the PKP Board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Former Student Trustee on the SIU Board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Co-Founder &amp; President at Rovertown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Lives in Midland, MI with his family of five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Hobbies = Golf, Bourbon, Snowboarding</a:t>
            </a:r>
            <a:endParaRPr sz="20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457213" y="229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Jeffry’s Phi Kappa Phi Story</a:t>
            </a:r>
            <a:endParaRPr>
              <a:solidFill>
                <a:srgbClr val="1C4587"/>
              </a:solidFill>
            </a:endParaRPr>
          </a:p>
        </p:txBody>
      </p:sp>
      <p:pic>
        <p:nvPicPr>
          <p:cNvPr id="61" name="Google Shape;6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900" y="1012125"/>
            <a:ext cx="5738200" cy="380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Rodney Hughes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7" name="Google Shape;67;p16"/>
          <p:cNvSpPr txBox="1"/>
          <p:nvPr/>
        </p:nvSpPr>
        <p:spPr>
          <a:xfrm>
            <a:off x="3466950" y="1051900"/>
            <a:ext cx="5676900" cy="3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Inaugural PKP Council of Students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Inaugural VP for Students on the PKP Board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Former Penn State Student Trustee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Associate Professor at WVU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Lives in Canonsburg, PA with family of three</a:t>
            </a:r>
            <a:endParaRPr sz="2000">
              <a:solidFill>
                <a:srgbClr val="1C458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458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US" sz="2000">
                <a:solidFill>
                  <a:srgbClr val="1C4587"/>
                </a:solidFill>
              </a:rPr>
              <a:t>Hobbies = Trivia and Working Out</a:t>
            </a:r>
            <a:endParaRPr sz="2000">
              <a:solidFill>
                <a:srgbClr val="1C4587"/>
              </a:solidFill>
            </a:endParaRPr>
          </a:p>
        </p:txBody>
      </p:sp>
      <p:pic>
        <p:nvPicPr>
          <p:cNvPr id="68" name="Google Shape;6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25" y="975700"/>
            <a:ext cx="2509675" cy="376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457213" y="229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Rodney</a:t>
            </a:r>
            <a:r>
              <a:rPr lang="en-US">
                <a:solidFill>
                  <a:srgbClr val="1C4587"/>
                </a:solidFill>
              </a:rPr>
              <a:t>’s Phi Kappa Phi Story</a:t>
            </a:r>
            <a:endParaRPr>
              <a:solidFill>
                <a:srgbClr val="1C4587"/>
              </a:solidFill>
            </a:endParaRPr>
          </a:p>
        </p:txBody>
      </p:sp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6275" y="1621263"/>
            <a:ext cx="2571875" cy="2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93" y="1122925"/>
            <a:ext cx="5372658" cy="356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457200" y="22526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C4587"/>
                </a:solidFill>
              </a:rPr>
              <a:t>What is the lifeblood of PKP?</a:t>
            </a:r>
            <a:endParaRPr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999000" y="1671150"/>
            <a:ext cx="7146000" cy="180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1C4587"/>
                </a:solidFill>
              </a:rPr>
              <a:t>Students</a:t>
            </a:r>
            <a:endParaRPr sz="12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title"/>
          </p:nvPr>
        </p:nvSpPr>
        <p:spPr>
          <a:xfrm>
            <a:off x="457200" y="175498"/>
            <a:ext cx="82296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4587"/>
                </a:solidFill>
              </a:rPr>
              <a:t>The </a:t>
            </a:r>
            <a:r>
              <a:rPr lang="en-US">
                <a:solidFill>
                  <a:srgbClr val="1C4587"/>
                </a:solidFill>
              </a:rPr>
              <a:t>Inaugural</a:t>
            </a:r>
            <a:r>
              <a:rPr lang="en-US">
                <a:solidFill>
                  <a:srgbClr val="1C4587"/>
                </a:solidFill>
              </a:rPr>
              <a:t> Council of Students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788" y="1130900"/>
            <a:ext cx="6098425" cy="32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DEFC37D133BC4C9FA0019CE40E865B" ma:contentTypeVersion="14" ma:contentTypeDescription="Create a new document." ma:contentTypeScope="" ma:versionID="f1a2ee2aeadb401bec98f3e305573e58">
  <xsd:schema xmlns:xsd="http://www.w3.org/2001/XMLSchema" xmlns:xs="http://www.w3.org/2001/XMLSchema" xmlns:p="http://schemas.microsoft.com/office/2006/metadata/properties" xmlns:ns2="add5a747-824d-4755-9d90-02b1a7a90ce8" xmlns:ns3="0380eba9-9ba6-420e-84b0-da4f23476ba1" targetNamespace="http://schemas.microsoft.com/office/2006/metadata/properties" ma:root="true" ma:fieldsID="70fac14c509cb15178cde7db75771580" ns2:_="" ns3:_="">
    <xsd:import namespace="add5a747-824d-4755-9d90-02b1a7a90ce8"/>
    <xsd:import namespace="0380eba9-9ba6-420e-84b0-da4f23476b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d5a747-824d-4755-9d90-02b1a7a90c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c58b358-54c6-4c6f-bd10-4ca965854c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80eba9-9ba6-420e-84b0-da4f23476b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9c968a4-dd8b-4642-95f5-25b4fcd0d8bc}" ma:internalName="TaxCatchAll" ma:showField="CatchAllData" ma:web="0380eba9-9ba6-420e-84b0-da4f23476b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dd5a747-824d-4755-9d90-02b1a7a90ce8">
      <Terms xmlns="http://schemas.microsoft.com/office/infopath/2007/PartnerControls"/>
    </lcf76f155ced4ddcb4097134ff3c332f>
    <TaxCatchAll xmlns="0380eba9-9ba6-420e-84b0-da4f23476ba1" xsi:nil="true"/>
  </documentManagement>
</p:properties>
</file>

<file path=customXml/itemProps1.xml><?xml version="1.0" encoding="utf-8"?>
<ds:datastoreItem xmlns:ds="http://schemas.openxmlformats.org/officeDocument/2006/customXml" ds:itemID="{3893876D-F11E-4BA5-ACD5-372C4727564B}"/>
</file>

<file path=customXml/itemProps2.xml><?xml version="1.0" encoding="utf-8"?>
<ds:datastoreItem xmlns:ds="http://schemas.openxmlformats.org/officeDocument/2006/customXml" ds:itemID="{E567FD77-DB61-4C1E-9E15-DF4A80C5C893}"/>
</file>

<file path=customXml/itemProps3.xml><?xml version="1.0" encoding="utf-8"?>
<ds:datastoreItem xmlns:ds="http://schemas.openxmlformats.org/officeDocument/2006/customXml" ds:itemID="{FD07D125-3722-474E-9CC6-EC065FCC8D21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0x01010016DEFC37D133BC4C9FA0019CE40E865B</vt:lpwstr>
  </property>
</Properties>
</file>